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61" r:id="rId2"/>
    <p:sldId id="262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AC89"/>
    <a:srgbClr val="00B0D5"/>
    <a:srgbClr val="00CC99"/>
    <a:srgbClr val="999697"/>
    <a:srgbClr val="112856"/>
    <a:srgbClr val="102756"/>
    <a:srgbClr val="00B4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31" autoAdjust="0"/>
    <p:restoredTop sz="94694"/>
  </p:normalViewPr>
  <p:slideViewPr>
    <p:cSldViewPr snapToGrid="0">
      <p:cViewPr>
        <p:scale>
          <a:sx n="92" d="100"/>
          <a:sy n="92" d="100"/>
        </p:scale>
        <p:origin x="725" y="-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1F926-2D99-1E48-9D73-80C98E922B76}" type="datetimeFigureOut">
              <a:rPr lang="fr-FR" smtClean="0"/>
              <a:t>21/06/2024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2BD7C3-53B9-7D47-9742-FA13DF2EDC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7142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BD7C3-53B9-7D47-9742-FA13DF2EDCF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5025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BD7C3-53B9-7D47-9742-FA13DF2EDCF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880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C822F1-0C05-F428-A6CE-63467DFAA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83882C2-8FEB-E4E8-8F58-A3E9DAC863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0A666E-D417-2E09-63A3-F1750B1F1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9725E-5075-CF41-901B-9D07F8154688}" type="datetime1">
              <a:rPr lang="fr-FR" smtClean="0"/>
              <a:t>21/06/2024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90B1F3-0ACC-F4EB-B7FE-2F8AB11CD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36C74A-4B5C-5611-EF8C-655710839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3B292-3BE2-7C4E-B20B-67828A60A45E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6CDB36-CCF9-320D-E6EC-85A6721AD1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65" y="-36576"/>
            <a:ext cx="12206529" cy="693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8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58ACD6-7B03-E282-7B55-2B82D6642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A29C8C-B2F7-EC7A-1D53-A88E2889B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986D2B-5164-5B86-330D-0D6F48A33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67B5-D97B-7F4E-BC6B-6D259A324CBE}" type="datetime1">
              <a:rPr lang="fr-FR" smtClean="0"/>
              <a:t>21/06/2024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31FA24-1396-68AB-C973-3F8EBC6C6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AB8F68-C1F4-A237-2A69-2DE04F0E6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3B292-3BE2-7C4E-B20B-67828A60A4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609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08C0FE-17D7-99CB-A6D6-2DFB6F092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D300D4-0DAD-8EB5-E1BF-B9EA8DA6E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D3E36C-F818-8793-6BA8-381BCF848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9568C-6BAF-734B-8382-498DB631C46D}" type="datetime1">
              <a:rPr lang="fr-FR" smtClean="0"/>
              <a:t>21/06/2024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C24326-6033-EE3A-4C7A-8705D6A3A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7E5352-6934-A9EA-F936-D096600F8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3B292-3BE2-7C4E-B20B-67828A60A4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6352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1AD1DC-207D-A6B2-C3D9-71AF4C1F4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04A665-27E7-3E49-35DF-B633D9958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45A3689-7872-36E9-9CF0-4BF40B4C5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70073F-D8BD-37D5-072F-5C51862D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D2D2A-A881-3A4C-B60F-35250E7776A4}" type="datetime1">
              <a:rPr lang="fr-FR" smtClean="0"/>
              <a:t>21/06/2024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37E777B-B7C7-48B6-9560-42B0747BD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9F047E-E312-D816-475D-B6922AFD9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3B292-3BE2-7C4E-B20B-67828A60A4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068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4B1893-9D92-9680-2FE7-81DC719BD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6B4B9B-FA23-8F6D-AD7E-63AAB72D7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84945A0-1715-C339-878B-9EAFAC2045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649D908-C92F-A8E0-7E12-648FA17833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E0353CD-48F8-DAB5-7F5C-6B48CC3CB0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97F54CC-5679-D031-2B0D-6A13EE304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253B-6C8B-0E4C-AB3F-FEE8BE9FC92E}" type="datetime1">
              <a:rPr lang="fr-FR" smtClean="0"/>
              <a:t>21/06/2024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38E32CF-9297-F6A2-E021-6683C8CC6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57DD1E5-1575-0ED1-44EF-DAF98026C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3B292-3BE2-7C4E-B20B-67828A60A4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4681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9D0EAE-5C00-CF12-9F9B-13DCAC8D8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3371351-1C17-8605-74C7-87A53DBA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7820-C811-1946-9048-E431F93A5CC6}" type="datetime1">
              <a:rPr lang="fr-FR" smtClean="0"/>
              <a:t>21/06/2024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0C0AC95-0BFE-459B-B2C5-B8054241B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7D12F21-CE10-6910-AD11-FD33C22C8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3B292-3BE2-7C4E-B20B-67828A60A4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560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2DD7B24-9027-AFA8-9279-C4B66D14B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BB0A9-4122-AA47-AEF2-18B8434BCB63}" type="datetime1">
              <a:rPr lang="fr-FR" smtClean="0"/>
              <a:t>21/06/2024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DFC5EB9-A205-66D2-6D77-D37505351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4F6899-8885-E64F-4E6E-EF3F52B4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3B292-3BE2-7C4E-B20B-67828A60A4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0741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95618D-A835-F0B0-CB9B-EB4D53E31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9EACB5-0F34-A30F-EE07-45C81E97F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187555-87D3-C812-5ED5-F26EF91CF7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75BF77-9A5D-E124-A950-3883B56A5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CC2E-BA18-F446-A76C-2ED03EA3FA97}" type="datetime1">
              <a:rPr lang="fr-FR" smtClean="0"/>
              <a:t>21/06/2024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3620C89-8152-E226-E6FE-724C39843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4650BF-0173-D06F-E7D5-664AC81A4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3B292-3BE2-7C4E-B20B-67828A60A4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48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21096-2021-655C-A85C-857E10047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BA86CCC-65AF-2BD9-D99A-D9A7A1F1CB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9D2A961-7116-1DFA-AC2B-E578B0528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7F7EC1-CFD8-8B84-1B8D-17AB1EC80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59B3-D12A-DE43-964B-F2397D460165}" type="datetime1">
              <a:rPr lang="fr-FR" smtClean="0"/>
              <a:t>21/06/2024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10D6F0-5010-51E0-F648-3B9A71335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11A1-5D22-FDEE-059D-3EA74E428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3B292-3BE2-7C4E-B20B-67828A60A4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7665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21ABD2-65BF-6B9B-F18C-4D3449119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5C3096-4BA4-6106-CF3F-F1E6C3CCA9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23EBA9-AF92-8D6E-BC6F-AE32BCC69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B7137-7215-BF47-B6F1-B5DCAC70A50B}" type="datetime1">
              <a:rPr lang="fr-FR" smtClean="0"/>
              <a:t>21/06/2024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4468A-5BBC-8642-69ED-50106BAF6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A5D79A-F6AF-5821-0B6A-5C256EB37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3B292-3BE2-7C4E-B20B-67828A60A4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7124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6A0A633-BA28-1941-1E7A-0902971086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175AE97-825B-09ED-4DDB-DECA3177D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50C67F-8F77-8DD3-F541-827F2B890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4BD4D-ADD4-6845-B07F-7A122075D7AD}" type="datetime1">
              <a:rPr lang="fr-FR" smtClean="0"/>
              <a:t>21/06/2024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942142-BAA1-D5C9-BEE3-96C177038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B9E495-2508-D3C8-4CC1-7380114F8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3B292-3BE2-7C4E-B20B-67828A60A4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391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9BA5B85-77F3-61A1-2657-A03DB8920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AEEB7B-7FAB-0FBA-7298-8B78169E2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7A481A-AB70-3157-C799-F51EFAF608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40B7E-D850-9C4D-902E-CB0F5D611473}" type="datetime1">
              <a:rPr lang="fr-FR" smtClean="0"/>
              <a:t>21/06/2024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118566-7A28-7452-BACA-23BB4FF9BF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579C8E-AA13-59ED-A39D-D4C1421514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3B292-3BE2-7C4E-B20B-67828A60A4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257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3.emf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11" Type="http://schemas.openxmlformats.org/officeDocument/2006/relationships/image" Target="../media/image17.png"/><Relationship Id="rId5" Type="http://schemas.openxmlformats.org/officeDocument/2006/relationships/image" Target="../media/image6.png"/><Relationship Id="rId10" Type="http://schemas.openxmlformats.org/officeDocument/2006/relationships/image" Target="../media/image16.sv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3D4AB18-A952-4B43-A6FB-B64E3888B63F}"/>
              </a:ext>
            </a:extLst>
          </p:cNvPr>
          <p:cNvSpPr/>
          <p:nvPr/>
        </p:nvSpPr>
        <p:spPr>
          <a:xfrm>
            <a:off x="1582676" y="1112717"/>
            <a:ext cx="4579514" cy="1839652"/>
          </a:xfrm>
          <a:prstGeom prst="rect">
            <a:avLst/>
          </a:prstGeom>
          <a:solidFill>
            <a:schemeClr val="bg2">
              <a:lumMod val="9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BA264A-060E-B148-B230-8BA0BD9E5816}"/>
              </a:ext>
            </a:extLst>
          </p:cNvPr>
          <p:cNvSpPr/>
          <p:nvPr/>
        </p:nvSpPr>
        <p:spPr>
          <a:xfrm>
            <a:off x="1595949" y="5679023"/>
            <a:ext cx="4566239" cy="1123543"/>
          </a:xfrm>
          <a:prstGeom prst="rect">
            <a:avLst/>
          </a:prstGeom>
          <a:solidFill>
            <a:schemeClr val="bg2">
              <a:lumMod val="9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5722C9-1907-7444-B231-14EA1B270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280" y="-37555"/>
            <a:ext cx="1025473" cy="696522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8A65AAE-447E-A245-8FA7-3DE7D2AAF748}"/>
              </a:ext>
            </a:extLst>
          </p:cNvPr>
          <p:cNvSpPr txBox="1"/>
          <p:nvPr/>
        </p:nvSpPr>
        <p:spPr>
          <a:xfrm>
            <a:off x="1691701" y="1464156"/>
            <a:ext cx="4420090" cy="1330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100" dirty="0">
                <a:latin typeface="Myriad Pro" panose="020B0503030403020204" pitchFamily="34" charset="0"/>
              </a:rPr>
              <a:t>Assistance à la réalisation d’ACV simplifiée</a:t>
            </a:r>
            <a:endParaRPr lang="fr-FR" sz="1100" dirty="0">
              <a:effectLst/>
              <a:latin typeface="Myriad Pro" panose="020B0503030403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100" dirty="0">
                <a:effectLst/>
                <a:latin typeface="Myriad Pro" panose="020B0503030403020204" pitchFamily="34" charset="0"/>
              </a:rPr>
              <a:t>Formation à la méthodologie d’ACV et éco-conception</a:t>
            </a:r>
          </a:p>
          <a:p>
            <a:pPr marL="171450" indent="-171450">
              <a:lnSpc>
                <a:spcPct val="150000"/>
              </a:lnSpc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100" dirty="0">
                <a:latin typeface="Myriad Pro" panose="020B0503030403020204" pitchFamily="34" charset="0"/>
              </a:rPr>
              <a:t>Mise en place des outils d’écoconception</a:t>
            </a:r>
          </a:p>
          <a:p>
            <a:pPr marL="171450" indent="-171450">
              <a:lnSpc>
                <a:spcPct val="150000"/>
              </a:lnSpc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100" dirty="0">
                <a:latin typeface="Myriad Pro" panose="020B0503030403020204" pitchFamily="34" charset="0"/>
              </a:rPr>
              <a:t>Analyse critique de résultats environnementaux</a:t>
            </a:r>
          </a:p>
          <a:p>
            <a:pPr marL="171450" indent="-171450">
              <a:lnSpc>
                <a:spcPct val="150000"/>
              </a:lnSpc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100" dirty="0">
                <a:latin typeface="Myriad Pro" panose="020B0503030403020204" pitchFamily="34" charset="0"/>
              </a:rPr>
              <a:t>Aide à la recherche de solutions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2A04842-69B8-9646-91AB-2E544DD1E5D0}"/>
              </a:ext>
            </a:extLst>
          </p:cNvPr>
          <p:cNvSpPr txBox="1"/>
          <p:nvPr/>
        </p:nvSpPr>
        <p:spPr>
          <a:xfrm>
            <a:off x="1629960" y="6033126"/>
            <a:ext cx="13413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B0D5"/>
              </a:buClr>
            </a:pPr>
            <a:r>
              <a:rPr lang="fr-FR" sz="1100" dirty="0">
                <a:latin typeface="Myriad Pro" panose="020B0503030403020204" pitchFamily="34" charset="0"/>
              </a:rPr>
              <a:t>Optimisation de l’impact environnemental d’un produit</a:t>
            </a:r>
            <a:endParaRPr lang="fr-FR" sz="1100" dirty="0">
              <a:latin typeface="Myriad Pro" panose="020B05030304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4C10FC-0261-1D49-B2FE-97D968629EEC}"/>
              </a:ext>
            </a:extLst>
          </p:cNvPr>
          <p:cNvSpPr txBox="1"/>
          <p:nvPr/>
        </p:nvSpPr>
        <p:spPr>
          <a:xfrm>
            <a:off x="2100148" y="5680269"/>
            <a:ext cx="3730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B0D5"/>
                </a:solidFill>
                <a:effectLst/>
                <a:latin typeface="Verdana" panose="020B0604030504040204" pitchFamily="34" charset="0"/>
              </a:rPr>
              <a:t>Gains</a:t>
            </a:r>
            <a:endParaRPr lang="fr-FR" sz="1400" dirty="0">
              <a:solidFill>
                <a:srgbClr val="00B0D5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982C72-F54A-DF4C-AE4A-3E7545F0ACD7}"/>
              </a:ext>
            </a:extLst>
          </p:cNvPr>
          <p:cNvSpPr txBox="1"/>
          <p:nvPr/>
        </p:nvSpPr>
        <p:spPr>
          <a:xfrm>
            <a:off x="2089446" y="1144705"/>
            <a:ext cx="4205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B0D5"/>
                </a:solidFill>
                <a:latin typeface="Verdana" panose="020B0604030504040204" pitchFamily="34" charset="0"/>
              </a:rPr>
              <a:t>Le CETIM vous accompagne</a:t>
            </a:r>
            <a:endParaRPr lang="fr-FR" sz="1400" dirty="0">
              <a:solidFill>
                <a:srgbClr val="00B0D5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09B93F0-9ED9-BE42-A2C1-F017B6371D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417" t="29409" r="6427" b="40131"/>
          <a:stretch/>
        </p:blipFill>
        <p:spPr>
          <a:xfrm>
            <a:off x="1615884" y="1154823"/>
            <a:ext cx="460959" cy="30933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CE84F65-BB55-C145-BE30-1AE5CEF6414F}"/>
              </a:ext>
            </a:extLst>
          </p:cNvPr>
          <p:cNvSpPr txBox="1"/>
          <p:nvPr/>
        </p:nvSpPr>
        <p:spPr>
          <a:xfrm>
            <a:off x="1629959" y="77462"/>
            <a:ext cx="9342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B0D5"/>
                </a:solidFill>
                <a:latin typeface="Verdana" panose="020B0604030504040204" pitchFamily="34" charset="0"/>
              </a:rPr>
              <a:t>ACV du marchepied d’un équipement de manutention </a:t>
            </a:r>
            <a:endParaRPr lang="en-US" sz="2000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 algn="ctr"/>
            <a:r>
              <a:rPr lang="en-US" sz="2000" dirty="0">
                <a:solidFill>
                  <a:srgbClr val="202124"/>
                </a:solidFill>
                <a:latin typeface="Google Sans"/>
              </a:rPr>
              <a:t>Analyse du Cycle de Vie</a:t>
            </a:r>
            <a:endParaRPr lang="fr-FR" sz="2000" dirty="0">
              <a:solidFill>
                <a:srgbClr val="00B0D5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7A25062-5691-D3FD-DEE1-546C609D8396}"/>
              </a:ext>
            </a:extLst>
          </p:cNvPr>
          <p:cNvSpPr txBox="1"/>
          <p:nvPr/>
        </p:nvSpPr>
        <p:spPr>
          <a:xfrm>
            <a:off x="3120363" y="6043977"/>
            <a:ext cx="1880015" cy="812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D5"/>
              </a:buClr>
            </a:pPr>
            <a:r>
              <a:rPr lang="fr-FR" sz="1100" dirty="0">
                <a:latin typeface="Myriad Pro" panose="020B0503030403020204" pitchFamily="34" charset="0"/>
              </a:rPr>
              <a:t>Aide à la décision de choix technologiques (comparaison de scénarios)</a:t>
            </a:r>
          </a:p>
          <a:p>
            <a:pPr>
              <a:lnSpc>
                <a:spcPct val="150000"/>
              </a:lnSpc>
              <a:buClr>
                <a:srgbClr val="00B0D5"/>
              </a:buClr>
            </a:pPr>
            <a:endParaRPr lang="fr-FR" sz="1050" dirty="0">
              <a:latin typeface="Myriad Pro" panose="020B05030304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4A496C0-7FB7-320E-0581-75E3EBE15F0D}"/>
              </a:ext>
            </a:extLst>
          </p:cNvPr>
          <p:cNvSpPr txBox="1"/>
          <p:nvPr/>
        </p:nvSpPr>
        <p:spPr>
          <a:xfrm>
            <a:off x="5059799" y="6031313"/>
            <a:ext cx="1129140" cy="82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D5"/>
              </a:buClr>
            </a:pPr>
            <a:r>
              <a:rPr lang="fr-FR" sz="1100" dirty="0">
                <a:latin typeface="Myriad Pro" panose="020B0503030403020204" pitchFamily="34" charset="0"/>
              </a:rPr>
              <a:t>Ouverture vers des solutions innovantes</a:t>
            </a:r>
          </a:p>
          <a:p>
            <a:pPr>
              <a:lnSpc>
                <a:spcPct val="150000"/>
              </a:lnSpc>
              <a:buClr>
                <a:srgbClr val="00B0D5"/>
              </a:buClr>
            </a:pPr>
            <a:endParaRPr lang="fr-FR" sz="1100" dirty="0">
              <a:latin typeface="Myriad Pro" panose="020B05030304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83A24CA4-1E17-8BC4-210D-11906F58A9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1474"/>
          <a:stretch/>
        </p:blipFill>
        <p:spPr>
          <a:xfrm>
            <a:off x="1600972" y="3637015"/>
            <a:ext cx="4100793" cy="1927131"/>
          </a:xfrm>
          <a:prstGeom prst="rect">
            <a:avLst/>
          </a:prstGeom>
        </p:spPr>
      </p:pic>
      <p:pic>
        <p:nvPicPr>
          <p:cNvPr id="52" name="Picture 2" descr="Chariot élévateur MANITOU : avis et prix">
            <a:extLst>
              <a:ext uri="{FF2B5EF4-FFF2-40B4-BE49-F238E27FC236}">
                <a16:creationId xmlns:a16="http://schemas.microsoft.com/office/drawing/2014/main" id="{85C8CB77-D5EC-70D8-816B-8EC2F40DD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529" y="2626692"/>
            <a:ext cx="1622843" cy="11235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ZoneTexte 56">
            <a:extLst>
              <a:ext uri="{FF2B5EF4-FFF2-40B4-BE49-F238E27FC236}">
                <a16:creationId xmlns:a16="http://schemas.microsoft.com/office/drawing/2014/main" id="{5A1AF0C9-087F-CF6E-BB88-45CF33BCFE7B}"/>
              </a:ext>
            </a:extLst>
          </p:cNvPr>
          <p:cNvSpPr txBox="1"/>
          <p:nvPr/>
        </p:nvSpPr>
        <p:spPr>
          <a:xfrm>
            <a:off x="1512310" y="3074554"/>
            <a:ext cx="4205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B0D5"/>
                </a:solidFill>
                <a:effectLst/>
                <a:latin typeface="Verdana" panose="020B0604030504040204" pitchFamily="34" charset="0"/>
              </a:rPr>
              <a:t>Etude d’un marc</a:t>
            </a:r>
            <a:r>
              <a:rPr lang="fr-FR" sz="1400" b="1" dirty="0">
                <a:solidFill>
                  <a:srgbClr val="00B0D5"/>
                </a:solidFill>
                <a:latin typeface="Verdana" panose="020B0604030504040204" pitchFamily="34" charset="0"/>
              </a:rPr>
              <a:t>hepied</a:t>
            </a:r>
            <a:endParaRPr lang="fr-FR" sz="1400" dirty="0">
              <a:solidFill>
                <a:srgbClr val="00B0D5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1028" name="Image 1027">
            <a:extLst>
              <a:ext uri="{FF2B5EF4-FFF2-40B4-BE49-F238E27FC236}">
                <a16:creationId xmlns:a16="http://schemas.microsoft.com/office/drawing/2014/main" id="{0FFD16A6-7863-1EB1-4A18-151FE901C2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5873" y="224887"/>
            <a:ext cx="1674331" cy="497634"/>
          </a:xfrm>
          <a:prstGeom prst="rect">
            <a:avLst/>
          </a:prstGeom>
        </p:spPr>
      </p:pic>
      <p:cxnSp>
        <p:nvCxnSpPr>
          <p:cNvPr id="1030" name="Connecteur droit avec flèche 1029">
            <a:extLst>
              <a:ext uri="{FF2B5EF4-FFF2-40B4-BE49-F238E27FC236}">
                <a16:creationId xmlns:a16="http://schemas.microsoft.com/office/drawing/2014/main" id="{B3F4E1E5-B24B-5525-E725-A1D958273887}"/>
              </a:ext>
            </a:extLst>
          </p:cNvPr>
          <p:cNvCxnSpPr>
            <a:cxnSpLocks/>
          </p:cNvCxnSpPr>
          <p:nvPr/>
        </p:nvCxnSpPr>
        <p:spPr>
          <a:xfrm flipV="1">
            <a:off x="4494116" y="3490889"/>
            <a:ext cx="829344" cy="3734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1" name="ZoneTexte 1030">
            <a:extLst>
              <a:ext uri="{FF2B5EF4-FFF2-40B4-BE49-F238E27FC236}">
                <a16:creationId xmlns:a16="http://schemas.microsoft.com/office/drawing/2014/main" id="{C3B3BE7F-0A4A-9928-5A36-B70E975F20E7}"/>
              </a:ext>
            </a:extLst>
          </p:cNvPr>
          <p:cNvSpPr txBox="1"/>
          <p:nvPr/>
        </p:nvSpPr>
        <p:spPr>
          <a:xfrm>
            <a:off x="6927513" y="1071125"/>
            <a:ext cx="4205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B0D5"/>
                </a:solidFill>
                <a:effectLst/>
                <a:latin typeface="Verdana" panose="020B0604030504040204" pitchFamily="34" charset="0"/>
              </a:rPr>
              <a:t>Résultats d’ACV du marchepied</a:t>
            </a:r>
            <a:endParaRPr lang="fr-FR" sz="1400" dirty="0">
              <a:solidFill>
                <a:srgbClr val="00B0D5"/>
              </a:solidFill>
              <a:effectLst/>
              <a:latin typeface="Verdana" panose="020B0604030504040204" pitchFamily="34" charset="0"/>
            </a:endParaRPr>
          </a:p>
        </p:txBody>
      </p:sp>
      <p:grpSp>
        <p:nvGrpSpPr>
          <p:cNvPr id="1032" name="Groupe 1031">
            <a:extLst>
              <a:ext uri="{FF2B5EF4-FFF2-40B4-BE49-F238E27FC236}">
                <a16:creationId xmlns:a16="http://schemas.microsoft.com/office/drawing/2014/main" id="{D3A53462-4532-980A-9D7C-4D8D188CABBE}"/>
              </a:ext>
            </a:extLst>
          </p:cNvPr>
          <p:cNvGrpSpPr/>
          <p:nvPr/>
        </p:nvGrpSpPr>
        <p:grpSpPr>
          <a:xfrm>
            <a:off x="6790673" y="1579836"/>
            <a:ext cx="4512614" cy="2220145"/>
            <a:chOff x="4955111" y="3746382"/>
            <a:chExt cx="4512614" cy="2220145"/>
          </a:xfrm>
        </p:grpSpPr>
        <p:pic>
          <p:nvPicPr>
            <p:cNvPr id="1033" name="Image 1032">
              <a:extLst>
                <a:ext uri="{FF2B5EF4-FFF2-40B4-BE49-F238E27FC236}">
                  <a16:creationId xmlns:a16="http://schemas.microsoft.com/office/drawing/2014/main" id="{9749CD3A-938B-0528-F632-68F0ADCC3D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14178"/>
            <a:stretch/>
          </p:blipFill>
          <p:spPr>
            <a:xfrm>
              <a:off x="4955111" y="3746382"/>
              <a:ext cx="4512614" cy="1856133"/>
            </a:xfrm>
            <a:prstGeom prst="rect">
              <a:avLst/>
            </a:prstGeom>
          </p:spPr>
        </p:pic>
        <p:pic>
          <p:nvPicPr>
            <p:cNvPr id="1034" name="Image 1033">
              <a:extLst>
                <a:ext uri="{FF2B5EF4-FFF2-40B4-BE49-F238E27FC236}">
                  <a16:creationId xmlns:a16="http://schemas.microsoft.com/office/drawing/2014/main" id="{F472D2A9-FCF6-9F7E-E545-E8A9567F0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</a:blip>
            <a:stretch>
              <a:fillRect/>
            </a:stretch>
          </p:blipFill>
          <p:spPr>
            <a:xfrm>
              <a:off x="5312214" y="5556030"/>
              <a:ext cx="4124325" cy="410497"/>
            </a:xfrm>
            <a:prstGeom prst="rect">
              <a:avLst/>
            </a:prstGeom>
          </p:spPr>
        </p:pic>
      </p:grpSp>
      <p:sp>
        <p:nvSpPr>
          <p:cNvPr id="1035" name="ZoneTexte 1034">
            <a:extLst>
              <a:ext uri="{FF2B5EF4-FFF2-40B4-BE49-F238E27FC236}">
                <a16:creationId xmlns:a16="http://schemas.microsoft.com/office/drawing/2014/main" id="{17C565FF-2C5E-34BA-3617-2FDEF7473B30}"/>
              </a:ext>
            </a:extLst>
          </p:cNvPr>
          <p:cNvSpPr txBox="1"/>
          <p:nvPr/>
        </p:nvSpPr>
        <p:spPr>
          <a:xfrm>
            <a:off x="6927512" y="3985996"/>
            <a:ext cx="4205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B0D5"/>
                </a:solidFill>
                <a:latin typeface="Verdana" panose="020B0604030504040204" pitchFamily="34" charset="0"/>
              </a:rPr>
              <a:t>Interprétation et choix</a:t>
            </a:r>
            <a:endParaRPr lang="fr-FR" sz="1400" dirty="0">
              <a:solidFill>
                <a:srgbClr val="00B0D5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040" name="ZoneTexte 1039">
            <a:extLst>
              <a:ext uri="{FF2B5EF4-FFF2-40B4-BE49-F238E27FC236}">
                <a16:creationId xmlns:a16="http://schemas.microsoft.com/office/drawing/2014/main" id="{DF49B7F6-30A3-6181-2B2D-CED312A666DF}"/>
              </a:ext>
            </a:extLst>
          </p:cNvPr>
          <p:cNvSpPr txBox="1"/>
          <p:nvPr/>
        </p:nvSpPr>
        <p:spPr>
          <a:xfrm>
            <a:off x="6411456" y="4590447"/>
            <a:ext cx="1197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Utilisation</a:t>
            </a:r>
            <a:endParaRPr lang="fr-FR" sz="1200" dirty="0"/>
          </a:p>
        </p:txBody>
      </p:sp>
      <p:sp>
        <p:nvSpPr>
          <p:cNvPr id="1047" name="ZoneTexte 1046">
            <a:extLst>
              <a:ext uri="{FF2B5EF4-FFF2-40B4-BE49-F238E27FC236}">
                <a16:creationId xmlns:a16="http://schemas.microsoft.com/office/drawing/2014/main" id="{D44CE29C-F3B3-8FA9-4161-F93C2460C334}"/>
              </a:ext>
            </a:extLst>
          </p:cNvPr>
          <p:cNvSpPr txBox="1"/>
          <p:nvPr/>
        </p:nvSpPr>
        <p:spPr>
          <a:xfrm>
            <a:off x="6442715" y="5572150"/>
            <a:ext cx="1192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CC99"/>
                </a:solidFill>
              </a:rPr>
              <a:t>Matières premières</a:t>
            </a:r>
            <a:endParaRPr lang="fr-FR" sz="1200" dirty="0"/>
          </a:p>
        </p:txBody>
      </p:sp>
      <p:sp>
        <p:nvSpPr>
          <p:cNvPr id="1054" name="ZoneTexte 1053">
            <a:extLst>
              <a:ext uri="{FF2B5EF4-FFF2-40B4-BE49-F238E27FC236}">
                <a16:creationId xmlns:a16="http://schemas.microsoft.com/office/drawing/2014/main" id="{6B3632BB-400C-55C7-BF72-5D0C0F87BA4B}"/>
              </a:ext>
            </a:extLst>
          </p:cNvPr>
          <p:cNvSpPr txBox="1"/>
          <p:nvPr/>
        </p:nvSpPr>
        <p:spPr>
          <a:xfrm>
            <a:off x="6401216" y="5139381"/>
            <a:ext cx="920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C00000"/>
                </a:solidFill>
              </a:rPr>
              <a:t>Fabrication</a:t>
            </a:r>
            <a:endParaRPr lang="fr-FR" sz="1200" dirty="0"/>
          </a:p>
        </p:txBody>
      </p:sp>
      <p:cxnSp>
        <p:nvCxnSpPr>
          <p:cNvPr id="1055" name="Connecteur droit avec flèche 1054">
            <a:extLst>
              <a:ext uri="{FF2B5EF4-FFF2-40B4-BE49-F238E27FC236}">
                <a16:creationId xmlns:a16="http://schemas.microsoft.com/office/drawing/2014/main" id="{E6E9467B-136E-BE02-704B-329803B63ECC}"/>
              </a:ext>
            </a:extLst>
          </p:cNvPr>
          <p:cNvCxnSpPr>
            <a:cxnSpLocks/>
          </p:cNvCxnSpPr>
          <p:nvPr/>
        </p:nvCxnSpPr>
        <p:spPr>
          <a:xfrm flipV="1">
            <a:off x="7153032" y="5594624"/>
            <a:ext cx="321251" cy="85645"/>
          </a:xfrm>
          <a:prstGeom prst="straightConnector1">
            <a:avLst/>
          </a:prstGeom>
          <a:ln>
            <a:solidFill>
              <a:srgbClr val="00CC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0" name="Image 1069">
            <a:extLst>
              <a:ext uri="{FF2B5EF4-FFF2-40B4-BE49-F238E27FC236}">
                <a16:creationId xmlns:a16="http://schemas.microsoft.com/office/drawing/2014/main" id="{9EE4560D-CE4F-3698-BD12-3DC409907F4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73773"/>
          <a:stretch/>
        </p:blipFill>
        <p:spPr>
          <a:xfrm>
            <a:off x="7462996" y="4412407"/>
            <a:ext cx="619305" cy="2037771"/>
          </a:xfrm>
          <a:prstGeom prst="rect">
            <a:avLst/>
          </a:prstGeom>
        </p:spPr>
      </p:pic>
      <p:pic>
        <p:nvPicPr>
          <p:cNvPr id="1071" name="Image 1070">
            <a:extLst>
              <a:ext uri="{FF2B5EF4-FFF2-40B4-BE49-F238E27FC236}">
                <a16:creationId xmlns:a16="http://schemas.microsoft.com/office/drawing/2014/main" id="{71720A08-3F68-9E64-0D75-F30848F02A2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5383"/>
          <a:stretch/>
        </p:blipFill>
        <p:spPr>
          <a:xfrm>
            <a:off x="8470010" y="4381008"/>
            <a:ext cx="590681" cy="2070717"/>
          </a:xfrm>
          <a:prstGeom prst="rect">
            <a:avLst/>
          </a:prstGeom>
        </p:spPr>
      </p:pic>
      <p:cxnSp>
        <p:nvCxnSpPr>
          <p:cNvPr id="1058" name="Connecteur droit avec flèche 1057">
            <a:extLst>
              <a:ext uri="{FF2B5EF4-FFF2-40B4-BE49-F238E27FC236}">
                <a16:creationId xmlns:a16="http://schemas.microsoft.com/office/drawing/2014/main" id="{3C1D4E98-FF80-032E-F376-352344B2E9C5}"/>
              </a:ext>
            </a:extLst>
          </p:cNvPr>
          <p:cNvCxnSpPr>
            <a:cxnSpLocks/>
          </p:cNvCxnSpPr>
          <p:nvPr/>
        </p:nvCxnSpPr>
        <p:spPr>
          <a:xfrm flipV="1">
            <a:off x="7213662" y="5116495"/>
            <a:ext cx="275623" cy="1883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0" name="Connecteur droit avec flèche 1059">
            <a:extLst>
              <a:ext uri="{FF2B5EF4-FFF2-40B4-BE49-F238E27FC236}">
                <a16:creationId xmlns:a16="http://schemas.microsoft.com/office/drawing/2014/main" id="{1F688848-FA64-9472-1184-B8157FAE1016}"/>
              </a:ext>
            </a:extLst>
          </p:cNvPr>
          <p:cNvCxnSpPr>
            <a:cxnSpLocks/>
          </p:cNvCxnSpPr>
          <p:nvPr/>
        </p:nvCxnSpPr>
        <p:spPr>
          <a:xfrm>
            <a:off x="7156973" y="4740505"/>
            <a:ext cx="336551" cy="164344"/>
          </a:xfrm>
          <a:prstGeom prst="straightConnector1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3" name="ZoneTexte 1072">
            <a:extLst>
              <a:ext uri="{FF2B5EF4-FFF2-40B4-BE49-F238E27FC236}">
                <a16:creationId xmlns:a16="http://schemas.microsoft.com/office/drawing/2014/main" id="{4FFCA3F0-5148-BFC9-E4C6-6F50834DF221}"/>
              </a:ext>
            </a:extLst>
          </p:cNvPr>
          <p:cNvSpPr txBox="1"/>
          <p:nvPr/>
        </p:nvSpPr>
        <p:spPr>
          <a:xfrm>
            <a:off x="7277247" y="6387471"/>
            <a:ext cx="18357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Score unique*(µPt)</a:t>
            </a:r>
          </a:p>
        </p:txBody>
      </p:sp>
      <p:pic>
        <p:nvPicPr>
          <p:cNvPr id="1074" name="Image 1073">
            <a:extLst>
              <a:ext uri="{FF2B5EF4-FFF2-40B4-BE49-F238E27FC236}">
                <a16:creationId xmlns:a16="http://schemas.microsoft.com/office/drawing/2014/main" id="{B5CE1464-D779-6BDD-44C4-B5E65C98A8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417" t="29409" r="6427" b="40131"/>
          <a:stretch/>
        </p:blipFill>
        <p:spPr>
          <a:xfrm>
            <a:off x="1623107" y="5729774"/>
            <a:ext cx="460959" cy="309333"/>
          </a:xfrm>
          <a:prstGeom prst="rect">
            <a:avLst/>
          </a:prstGeom>
        </p:spPr>
      </p:pic>
      <p:sp>
        <p:nvSpPr>
          <p:cNvPr id="1078" name="ZoneTexte 1077">
            <a:extLst>
              <a:ext uri="{FF2B5EF4-FFF2-40B4-BE49-F238E27FC236}">
                <a16:creationId xmlns:a16="http://schemas.microsoft.com/office/drawing/2014/main" id="{483C10B2-5C35-C177-2D50-790A9A91C2B2}"/>
              </a:ext>
            </a:extLst>
          </p:cNvPr>
          <p:cNvSpPr txBox="1"/>
          <p:nvPr/>
        </p:nvSpPr>
        <p:spPr>
          <a:xfrm>
            <a:off x="6442715" y="6684592"/>
            <a:ext cx="56728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*score unique : agrégation de l’ensemble des catégories environnementales sous un score unique</a:t>
            </a:r>
          </a:p>
        </p:txBody>
      </p:sp>
      <p:pic>
        <p:nvPicPr>
          <p:cNvPr id="1079" name="Image 1078">
            <a:extLst>
              <a:ext uri="{FF2B5EF4-FFF2-40B4-BE49-F238E27FC236}">
                <a16:creationId xmlns:a16="http://schemas.microsoft.com/office/drawing/2014/main" id="{61D5FC44-0173-94F8-6834-31D087DFAC9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1632" t="-1" r="52358" b="-14536"/>
          <a:stretch/>
        </p:blipFill>
        <p:spPr>
          <a:xfrm>
            <a:off x="8446422" y="3360221"/>
            <a:ext cx="660276" cy="470171"/>
          </a:xfrm>
          <a:prstGeom prst="rect">
            <a:avLst/>
          </a:prstGeom>
        </p:spPr>
      </p:pic>
      <p:pic>
        <p:nvPicPr>
          <p:cNvPr id="1080" name="Image 1079">
            <a:extLst>
              <a:ext uri="{FF2B5EF4-FFF2-40B4-BE49-F238E27FC236}">
                <a16:creationId xmlns:a16="http://schemas.microsoft.com/office/drawing/2014/main" id="{C951FF19-0111-AECD-C319-A8DFDE954CB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89815"/>
          <a:stretch/>
        </p:blipFill>
        <p:spPr>
          <a:xfrm>
            <a:off x="7126952" y="3385112"/>
            <a:ext cx="420064" cy="4104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620D25-E3DA-F7FC-B7D8-78C459B08E3E}"/>
              </a:ext>
            </a:extLst>
          </p:cNvPr>
          <p:cNvSpPr/>
          <p:nvPr/>
        </p:nvSpPr>
        <p:spPr>
          <a:xfrm>
            <a:off x="9269218" y="5498430"/>
            <a:ext cx="2039512" cy="8252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tx1"/>
                </a:solidFill>
              </a:rPr>
              <a:t>Retour d’expérience client positif (robustesse de la pièce, résistance à la corrosion)</a:t>
            </a:r>
          </a:p>
          <a:p>
            <a:pPr marL="171450" indent="-171450"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tx1"/>
                </a:solidFill>
              </a:rPr>
              <a:t>Fabrication maîtrisée</a:t>
            </a:r>
          </a:p>
          <a:p>
            <a:pPr marL="171450" indent="-171450"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tx1"/>
                </a:solidFill>
              </a:rPr>
              <a:t>Coût modéré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4FD36F-D902-E19F-B67D-3226D31CC280}"/>
              </a:ext>
            </a:extLst>
          </p:cNvPr>
          <p:cNvSpPr/>
          <p:nvPr/>
        </p:nvSpPr>
        <p:spPr>
          <a:xfrm>
            <a:off x="9269218" y="4712074"/>
            <a:ext cx="2039512" cy="514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tx1"/>
                </a:solidFill>
              </a:rPr>
              <a:t>Impact environnemental moindre sur plusieurs catégories d’impact</a:t>
            </a:r>
          </a:p>
        </p:txBody>
      </p:sp>
      <p:pic>
        <p:nvPicPr>
          <p:cNvPr id="13" name="Graphique 12" descr="Ajouter avec un remplissage uni">
            <a:extLst>
              <a:ext uri="{FF2B5EF4-FFF2-40B4-BE49-F238E27FC236}">
                <a16:creationId xmlns:a16="http://schemas.microsoft.com/office/drawing/2014/main" id="{89A1ABBC-8D03-1B02-4A21-6437F46DAF2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129122" y="5246855"/>
            <a:ext cx="268964" cy="26896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EDE1E9C-CC7F-B3B4-4C02-A521635D73E6}"/>
              </a:ext>
            </a:extLst>
          </p:cNvPr>
          <p:cNvSpPr txBox="1"/>
          <p:nvPr/>
        </p:nvSpPr>
        <p:spPr>
          <a:xfrm>
            <a:off x="9192718" y="4427872"/>
            <a:ext cx="1752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ACV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EEB293D-82EE-A338-4C76-C0B183454A2C}"/>
              </a:ext>
            </a:extLst>
          </p:cNvPr>
          <p:cNvSpPr txBox="1"/>
          <p:nvPr/>
        </p:nvSpPr>
        <p:spPr>
          <a:xfrm>
            <a:off x="9203664" y="5264148"/>
            <a:ext cx="1752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Autres</a:t>
            </a:r>
          </a:p>
        </p:txBody>
      </p:sp>
      <p:cxnSp>
        <p:nvCxnSpPr>
          <p:cNvPr id="28" name="Connecteur : en angle 27">
            <a:extLst>
              <a:ext uri="{FF2B5EF4-FFF2-40B4-BE49-F238E27FC236}">
                <a16:creationId xmlns:a16="http://schemas.microsoft.com/office/drawing/2014/main" id="{3135BED2-1EBE-A21A-287F-DF7C201DC457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11308730" y="4969391"/>
            <a:ext cx="196396" cy="44547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2243F7D6-9DCF-F200-3E7D-5B2B1F51A072}"/>
              </a:ext>
            </a:extLst>
          </p:cNvPr>
          <p:cNvSpPr txBox="1"/>
          <p:nvPr/>
        </p:nvSpPr>
        <p:spPr>
          <a:xfrm>
            <a:off x="9793886" y="4155334"/>
            <a:ext cx="1883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B0D5"/>
                </a:solidFill>
                <a:latin typeface="Verdana" panose="020B0604030504040204" pitchFamily="34" charset="0"/>
              </a:rPr>
              <a:t>Critères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9DD06CEE-7A9F-D72D-7818-7E3733BA03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030" t="26644" r="40475" b="1129"/>
          <a:stretch/>
        </p:blipFill>
        <p:spPr>
          <a:xfrm>
            <a:off x="11531078" y="5223562"/>
            <a:ext cx="671941" cy="918719"/>
          </a:xfrm>
          <a:prstGeom prst="rect">
            <a:avLst/>
          </a:prstGeom>
        </p:spPr>
      </p:pic>
      <p:sp>
        <p:nvSpPr>
          <p:cNvPr id="46" name="Ellipse 45">
            <a:extLst>
              <a:ext uri="{FF2B5EF4-FFF2-40B4-BE49-F238E27FC236}">
                <a16:creationId xmlns:a16="http://schemas.microsoft.com/office/drawing/2014/main" id="{69B89303-61A1-419C-9BD4-761730E40CFF}"/>
              </a:ext>
            </a:extLst>
          </p:cNvPr>
          <p:cNvSpPr/>
          <p:nvPr/>
        </p:nvSpPr>
        <p:spPr>
          <a:xfrm>
            <a:off x="11677243" y="4672706"/>
            <a:ext cx="271069" cy="255694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DB38610-F913-8D28-7695-753DDD79F33C}"/>
              </a:ext>
            </a:extLst>
          </p:cNvPr>
          <p:cNvSpPr txBox="1"/>
          <p:nvPr/>
        </p:nvSpPr>
        <p:spPr>
          <a:xfrm>
            <a:off x="11450009" y="4965331"/>
            <a:ext cx="777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Piece Alu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F62294F9-99E3-A3DA-1B6C-1A90E7B1D2D5}"/>
              </a:ext>
            </a:extLst>
          </p:cNvPr>
          <p:cNvCxnSpPr/>
          <p:nvPr/>
        </p:nvCxnSpPr>
        <p:spPr>
          <a:xfrm>
            <a:off x="6401216" y="1427254"/>
            <a:ext cx="0" cy="48062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791FF80-CF32-62B8-D8CA-D4058D8BF93C}"/>
              </a:ext>
            </a:extLst>
          </p:cNvPr>
          <p:cNvCxnSpPr>
            <a:cxnSpLocks/>
          </p:cNvCxnSpPr>
          <p:nvPr/>
        </p:nvCxnSpPr>
        <p:spPr>
          <a:xfrm>
            <a:off x="2994913" y="6085344"/>
            <a:ext cx="0" cy="6042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33B3B8A-387A-9921-5D72-C8F417831492}"/>
              </a:ext>
            </a:extLst>
          </p:cNvPr>
          <p:cNvCxnSpPr>
            <a:cxnSpLocks/>
          </p:cNvCxnSpPr>
          <p:nvPr/>
        </p:nvCxnSpPr>
        <p:spPr>
          <a:xfrm>
            <a:off x="5016380" y="6067958"/>
            <a:ext cx="0" cy="6042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5" name="ZoneTexte 1064">
            <a:extLst>
              <a:ext uri="{FF2B5EF4-FFF2-40B4-BE49-F238E27FC236}">
                <a16:creationId xmlns:a16="http://schemas.microsoft.com/office/drawing/2014/main" id="{5278487D-E8EE-601F-92E6-E896D02E4798}"/>
              </a:ext>
            </a:extLst>
          </p:cNvPr>
          <p:cNvSpPr txBox="1"/>
          <p:nvPr/>
        </p:nvSpPr>
        <p:spPr>
          <a:xfrm>
            <a:off x="8175727" y="6365424"/>
            <a:ext cx="1347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/>
              <a:t>Changement climatique (kg CO2eq)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0279EDC-9613-E711-41DF-5395670EC3DB}"/>
              </a:ext>
            </a:extLst>
          </p:cNvPr>
          <p:cNvSpPr/>
          <p:nvPr/>
        </p:nvSpPr>
        <p:spPr>
          <a:xfrm>
            <a:off x="6961353" y="1440629"/>
            <a:ext cx="790843" cy="24029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286E81D-EA03-6513-64E6-4A2966776A0A}"/>
              </a:ext>
            </a:extLst>
          </p:cNvPr>
          <p:cNvSpPr/>
          <p:nvPr/>
        </p:nvSpPr>
        <p:spPr>
          <a:xfrm>
            <a:off x="8370468" y="1460130"/>
            <a:ext cx="790843" cy="24029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07A69D83-461A-B75C-22E2-00C584BB9259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11308730" y="5414865"/>
            <a:ext cx="96591" cy="49621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1B4BEDB-CDE4-2B91-956E-7659042999C0}"/>
              </a:ext>
            </a:extLst>
          </p:cNvPr>
          <p:cNvSpPr/>
          <p:nvPr/>
        </p:nvSpPr>
        <p:spPr>
          <a:xfrm>
            <a:off x="10689751" y="6365424"/>
            <a:ext cx="1414755" cy="4276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Gains de 2680 kg CO2eq/an</a:t>
            </a:r>
          </a:p>
        </p:txBody>
      </p:sp>
    </p:spTree>
    <p:extLst>
      <p:ext uri="{BB962C8B-B14F-4D97-AF65-F5344CB8AC3E}">
        <p14:creationId xmlns:p14="http://schemas.microsoft.com/office/powerpoint/2010/main" val="456028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3D4AB18-A952-4B43-A6FB-B64E3888B63F}"/>
              </a:ext>
            </a:extLst>
          </p:cNvPr>
          <p:cNvSpPr/>
          <p:nvPr/>
        </p:nvSpPr>
        <p:spPr>
          <a:xfrm>
            <a:off x="1582676" y="1112717"/>
            <a:ext cx="4579514" cy="1839652"/>
          </a:xfrm>
          <a:prstGeom prst="rect">
            <a:avLst/>
          </a:prstGeom>
          <a:solidFill>
            <a:schemeClr val="bg2">
              <a:lumMod val="9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BA264A-060E-B148-B230-8BA0BD9E5816}"/>
              </a:ext>
            </a:extLst>
          </p:cNvPr>
          <p:cNvSpPr/>
          <p:nvPr/>
        </p:nvSpPr>
        <p:spPr>
          <a:xfrm>
            <a:off x="1595949" y="5679023"/>
            <a:ext cx="4566239" cy="1123543"/>
          </a:xfrm>
          <a:prstGeom prst="rect">
            <a:avLst/>
          </a:prstGeom>
          <a:solidFill>
            <a:schemeClr val="bg2">
              <a:lumMod val="9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5722C9-1907-7444-B231-14EA1B270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280" y="-37555"/>
            <a:ext cx="1025473" cy="696522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8A65AAE-447E-A245-8FA7-3DE7D2AAF748}"/>
              </a:ext>
            </a:extLst>
          </p:cNvPr>
          <p:cNvSpPr txBox="1"/>
          <p:nvPr/>
        </p:nvSpPr>
        <p:spPr>
          <a:xfrm>
            <a:off x="1691701" y="1464156"/>
            <a:ext cx="4420090" cy="1330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100" dirty="0">
                <a:latin typeface="Myriad Pro" panose="020B0503030403020204" pitchFamily="34" charset="0"/>
              </a:rPr>
              <a:t>Assistance à la réalisation d’ACV simplifiée</a:t>
            </a:r>
            <a:endParaRPr lang="fr-FR" sz="1100" dirty="0">
              <a:effectLst/>
              <a:latin typeface="Myriad Pro" panose="020B0503030403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100" dirty="0">
                <a:effectLst/>
                <a:latin typeface="Myriad Pro" panose="020B0503030403020204" pitchFamily="34" charset="0"/>
              </a:rPr>
              <a:t>Formation à la méthodologie d’ACV et éco-conception</a:t>
            </a:r>
          </a:p>
          <a:p>
            <a:pPr marL="171450" indent="-171450">
              <a:lnSpc>
                <a:spcPct val="150000"/>
              </a:lnSpc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100" dirty="0">
                <a:latin typeface="Myriad Pro" panose="020B0503030403020204" pitchFamily="34" charset="0"/>
              </a:rPr>
              <a:t>Mise en place des outils d’écoconception</a:t>
            </a:r>
          </a:p>
          <a:p>
            <a:pPr marL="171450" indent="-171450">
              <a:lnSpc>
                <a:spcPct val="150000"/>
              </a:lnSpc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100" dirty="0">
                <a:latin typeface="Myriad Pro" panose="020B0503030403020204" pitchFamily="34" charset="0"/>
              </a:rPr>
              <a:t>Analyse critique de résultats environnementaux</a:t>
            </a:r>
          </a:p>
          <a:p>
            <a:pPr marL="171450" indent="-171450">
              <a:lnSpc>
                <a:spcPct val="150000"/>
              </a:lnSpc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100" dirty="0">
                <a:latin typeface="Myriad Pro" panose="020B0503030403020204" pitchFamily="34" charset="0"/>
              </a:rPr>
              <a:t>Aide à la recherche de solutions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2A04842-69B8-9646-91AB-2E544DD1E5D0}"/>
              </a:ext>
            </a:extLst>
          </p:cNvPr>
          <p:cNvSpPr txBox="1"/>
          <p:nvPr/>
        </p:nvSpPr>
        <p:spPr>
          <a:xfrm>
            <a:off x="1582676" y="6062187"/>
            <a:ext cx="14904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B0D5"/>
              </a:buClr>
            </a:pPr>
            <a:r>
              <a:rPr lang="fr-FR" sz="1100" dirty="0">
                <a:latin typeface="Myriad Pro" panose="020B0503030403020204" pitchFamily="34" charset="0"/>
              </a:rPr>
              <a:t>Résultats chiffrés pour effectuer un choix parmi des solutions techniques</a:t>
            </a:r>
            <a:endParaRPr lang="fr-FR" sz="1100" dirty="0">
              <a:latin typeface="Myriad Pro" panose="020B05030304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4C10FC-0261-1D49-B2FE-97D968629EEC}"/>
              </a:ext>
            </a:extLst>
          </p:cNvPr>
          <p:cNvSpPr txBox="1"/>
          <p:nvPr/>
        </p:nvSpPr>
        <p:spPr>
          <a:xfrm>
            <a:off x="2100148" y="5680269"/>
            <a:ext cx="3730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B0D5"/>
                </a:solidFill>
                <a:effectLst/>
                <a:latin typeface="Verdana" panose="020B0604030504040204" pitchFamily="34" charset="0"/>
              </a:rPr>
              <a:t>Gains</a:t>
            </a:r>
            <a:endParaRPr lang="fr-FR" sz="1400" dirty="0">
              <a:solidFill>
                <a:srgbClr val="00B0D5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982C72-F54A-DF4C-AE4A-3E7545F0ACD7}"/>
              </a:ext>
            </a:extLst>
          </p:cNvPr>
          <p:cNvSpPr txBox="1"/>
          <p:nvPr/>
        </p:nvSpPr>
        <p:spPr>
          <a:xfrm>
            <a:off x="2089446" y="1144705"/>
            <a:ext cx="4205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B0D5"/>
                </a:solidFill>
                <a:latin typeface="Verdana" panose="020B0604030504040204" pitchFamily="34" charset="0"/>
              </a:rPr>
              <a:t>Le CETIM vous accompagne</a:t>
            </a:r>
            <a:endParaRPr lang="fr-FR" sz="1400" dirty="0">
              <a:solidFill>
                <a:srgbClr val="00B0D5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09B93F0-9ED9-BE42-A2C1-F017B6371D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417" t="29409" r="6427" b="40131"/>
          <a:stretch/>
        </p:blipFill>
        <p:spPr>
          <a:xfrm>
            <a:off x="1615884" y="1154823"/>
            <a:ext cx="460959" cy="30933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CE84F65-BB55-C145-BE30-1AE5CEF6414F}"/>
              </a:ext>
            </a:extLst>
          </p:cNvPr>
          <p:cNvSpPr txBox="1"/>
          <p:nvPr/>
        </p:nvSpPr>
        <p:spPr>
          <a:xfrm>
            <a:off x="1629959" y="77462"/>
            <a:ext cx="9342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B0D5"/>
                </a:solidFill>
                <a:latin typeface="Verdana" panose="020B0604030504040204" pitchFamily="34" charset="0"/>
              </a:rPr>
              <a:t>ACV comparative chariot télescopique thermique vs électrique </a:t>
            </a:r>
            <a:endParaRPr lang="en-US" sz="2000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 algn="ctr"/>
            <a:r>
              <a:rPr lang="en-US" sz="2000" dirty="0">
                <a:solidFill>
                  <a:srgbClr val="202124"/>
                </a:solidFill>
                <a:latin typeface="Google Sans"/>
              </a:rPr>
              <a:t>Analyse du Cycle de Vie</a:t>
            </a:r>
            <a:endParaRPr lang="fr-FR" sz="2000" dirty="0">
              <a:solidFill>
                <a:srgbClr val="00B0D5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7A25062-5691-D3FD-DEE1-546C609D8396}"/>
              </a:ext>
            </a:extLst>
          </p:cNvPr>
          <p:cNvSpPr txBox="1"/>
          <p:nvPr/>
        </p:nvSpPr>
        <p:spPr>
          <a:xfrm>
            <a:off x="3120363" y="6043977"/>
            <a:ext cx="1880015" cy="812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D5"/>
              </a:buClr>
            </a:pPr>
            <a:r>
              <a:rPr lang="fr-FR" sz="1100" dirty="0">
                <a:latin typeface="Myriad Pro" panose="020B0503030403020204" pitchFamily="34" charset="0"/>
              </a:rPr>
              <a:t>Aide à la décision de choix technologiques (comparaison de scénarios)</a:t>
            </a:r>
          </a:p>
          <a:p>
            <a:pPr>
              <a:lnSpc>
                <a:spcPct val="150000"/>
              </a:lnSpc>
              <a:buClr>
                <a:srgbClr val="00B0D5"/>
              </a:buClr>
            </a:pPr>
            <a:endParaRPr lang="fr-FR" sz="1050" dirty="0">
              <a:latin typeface="Myriad Pro" panose="020B05030304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4A496C0-7FB7-320E-0581-75E3EBE15F0D}"/>
              </a:ext>
            </a:extLst>
          </p:cNvPr>
          <p:cNvSpPr txBox="1"/>
          <p:nvPr/>
        </p:nvSpPr>
        <p:spPr>
          <a:xfrm>
            <a:off x="5059799" y="6031313"/>
            <a:ext cx="1129140" cy="82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D5"/>
              </a:buClr>
            </a:pPr>
            <a:r>
              <a:rPr lang="fr-FR" sz="1100" dirty="0">
                <a:latin typeface="Myriad Pro" panose="020B0503030403020204" pitchFamily="34" charset="0"/>
              </a:rPr>
              <a:t>Ouverture vers des solutions innovantes</a:t>
            </a:r>
          </a:p>
          <a:p>
            <a:pPr>
              <a:lnSpc>
                <a:spcPct val="150000"/>
              </a:lnSpc>
              <a:buClr>
                <a:srgbClr val="00B0D5"/>
              </a:buClr>
            </a:pPr>
            <a:endParaRPr lang="fr-FR" sz="1100" dirty="0">
              <a:latin typeface="Myriad Pro" panose="020B0503030403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A1AF0C9-087F-CF6E-BB88-45CF33BCFE7B}"/>
              </a:ext>
            </a:extLst>
          </p:cNvPr>
          <p:cNvSpPr txBox="1"/>
          <p:nvPr/>
        </p:nvSpPr>
        <p:spPr>
          <a:xfrm>
            <a:off x="1512310" y="3074554"/>
            <a:ext cx="45662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B0D5"/>
                </a:solidFill>
                <a:effectLst/>
                <a:latin typeface="Verdana" panose="020B0604030504040204" pitchFamily="34" charset="0"/>
              </a:rPr>
              <a:t>Etude </a:t>
            </a:r>
            <a:r>
              <a:rPr lang="fr-FR" sz="1400" b="1" dirty="0">
                <a:solidFill>
                  <a:srgbClr val="00B0D5"/>
                </a:solidFill>
                <a:latin typeface="Verdana" panose="020B0604030504040204" pitchFamily="34" charset="0"/>
              </a:rPr>
              <a:t>comparative thermique/électrique </a:t>
            </a:r>
            <a:endParaRPr lang="fr-FR" sz="1400" dirty="0">
              <a:solidFill>
                <a:srgbClr val="00B0D5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1028" name="Image 1027">
            <a:extLst>
              <a:ext uri="{FF2B5EF4-FFF2-40B4-BE49-F238E27FC236}">
                <a16:creationId xmlns:a16="http://schemas.microsoft.com/office/drawing/2014/main" id="{0FFD16A6-7863-1EB1-4A18-151FE901C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4575" y="423231"/>
            <a:ext cx="1674331" cy="497634"/>
          </a:xfrm>
          <a:prstGeom prst="rect">
            <a:avLst/>
          </a:prstGeom>
        </p:spPr>
      </p:pic>
      <p:sp>
        <p:nvSpPr>
          <p:cNvPr id="1031" name="ZoneTexte 1030">
            <a:extLst>
              <a:ext uri="{FF2B5EF4-FFF2-40B4-BE49-F238E27FC236}">
                <a16:creationId xmlns:a16="http://schemas.microsoft.com/office/drawing/2014/main" id="{C3B3BE7F-0A4A-9928-5A36-B70E975F20E7}"/>
              </a:ext>
            </a:extLst>
          </p:cNvPr>
          <p:cNvSpPr txBox="1"/>
          <p:nvPr/>
        </p:nvSpPr>
        <p:spPr>
          <a:xfrm>
            <a:off x="6927513" y="1071125"/>
            <a:ext cx="4205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B0D5"/>
                </a:solidFill>
                <a:effectLst/>
                <a:latin typeface="Verdana" panose="020B0604030504040204" pitchFamily="34" charset="0"/>
              </a:rPr>
              <a:t>Résultats d’ACV</a:t>
            </a:r>
            <a:endParaRPr lang="fr-FR" sz="1400" dirty="0">
              <a:solidFill>
                <a:srgbClr val="00B0D5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035" name="ZoneTexte 1034">
            <a:extLst>
              <a:ext uri="{FF2B5EF4-FFF2-40B4-BE49-F238E27FC236}">
                <a16:creationId xmlns:a16="http://schemas.microsoft.com/office/drawing/2014/main" id="{17C565FF-2C5E-34BA-3617-2FDEF7473B30}"/>
              </a:ext>
            </a:extLst>
          </p:cNvPr>
          <p:cNvSpPr txBox="1"/>
          <p:nvPr/>
        </p:nvSpPr>
        <p:spPr>
          <a:xfrm>
            <a:off x="6927513" y="3942131"/>
            <a:ext cx="4205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B0D5"/>
                </a:solidFill>
                <a:latin typeface="Verdana" panose="020B0604030504040204" pitchFamily="34" charset="0"/>
              </a:rPr>
              <a:t>Interprétation et choix</a:t>
            </a:r>
            <a:endParaRPr lang="fr-FR" sz="1400" dirty="0">
              <a:solidFill>
                <a:srgbClr val="00B0D5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1074" name="Image 1073">
            <a:extLst>
              <a:ext uri="{FF2B5EF4-FFF2-40B4-BE49-F238E27FC236}">
                <a16:creationId xmlns:a16="http://schemas.microsoft.com/office/drawing/2014/main" id="{B5CE1464-D779-6BDD-44C4-B5E65C98A8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417" t="29409" r="6427" b="40131"/>
          <a:stretch/>
        </p:blipFill>
        <p:spPr>
          <a:xfrm>
            <a:off x="1623107" y="5729774"/>
            <a:ext cx="460959" cy="309333"/>
          </a:xfrm>
          <a:prstGeom prst="rect">
            <a:avLst/>
          </a:prstGeom>
        </p:spPr>
      </p:pic>
      <p:sp>
        <p:nvSpPr>
          <p:cNvPr id="1078" name="ZoneTexte 1077">
            <a:extLst>
              <a:ext uri="{FF2B5EF4-FFF2-40B4-BE49-F238E27FC236}">
                <a16:creationId xmlns:a16="http://schemas.microsoft.com/office/drawing/2014/main" id="{483C10B2-5C35-C177-2D50-790A9A91C2B2}"/>
              </a:ext>
            </a:extLst>
          </p:cNvPr>
          <p:cNvSpPr txBox="1"/>
          <p:nvPr/>
        </p:nvSpPr>
        <p:spPr>
          <a:xfrm>
            <a:off x="6181571" y="6568695"/>
            <a:ext cx="6006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*score unique : agrégation de l’ensemble des catégories environnementales sous un score unique</a:t>
            </a:r>
          </a:p>
          <a:p>
            <a:r>
              <a:rPr lang="fr-FR" sz="800" dirty="0"/>
              <a:t>** Epuisement des ressources : indicateur élevé dû à la batterie (nécessité de recyclage pour limiter l’extraction des MP vierges)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F62294F9-99E3-A3DA-1B6C-1A90E7B1D2D5}"/>
              </a:ext>
            </a:extLst>
          </p:cNvPr>
          <p:cNvCxnSpPr/>
          <p:nvPr/>
        </p:nvCxnSpPr>
        <p:spPr>
          <a:xfrm>
            <a:off x="6401216" y="1427254"/>
            <a:ext cx="0" cy="48062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791FF80-CF32-62B8-D8CA-D4058D8BF93C}"/>
              </a:ext>
            </a:extLst>
          </p:cNvPr>
          <p:cNvCxnSpPr>
            <a:cxnSpLocks/>
          </p:cNvCxnSpPr>
          <p:nvPr/>
        </p:nvCxnSpPr>
        <p:spPr>
          <a:xfrm>
            <a:off x="3067340" y="6090434"/>
            <a:ext cx="0" cy="6042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33B3B8A-387A-9921-5D72-C8F417831492}"/>
              </a:ext>
            </a:extLst>
          </p:cNvPr>
          <p:cNvCxnSpPr>
            <a:cxnSpLocks/>
          </p:cNvCxnSpPr>
          <p:nvPr/>
        </p:nvCxnSpPr>
        <p:spPr>
          <a:xfrm>
            <a:off x="5016380" y="6067958"/>
            <a:ext cx="0" cy="6042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Image 11">
            <a:extLst>
              <a:ext uri="{FF2B5EF4-FFF2-40B4-BE49-F238E27FC236}">
                <a16:creationId xmlns:a16="http://schemas.microsoft.com/office/drawing/2014/main" id="{6E277133-050D-E8D0-1499-251D1B8D316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8013" b="22305"/>
          <a:stretch/>
        </p:blipFill>
        <p:spPr>
          <a:xfrm>
            <a:off x="1631098" y="4793067"/>
            <a:ext cx="3839311" cy="74701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A6D1AE-E653-5AEE-A281-9F31E77423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7930" y="3460973"/>
            <a:ext cx="1512857" cy="87415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8C7A811-6FE0-6A91-FFC2-A128582A6603}"/>
              </a:ext>
            </a:extLst>
          </p:cNvPr>
          <p:cNvSpPr txBox="1"/>
          <p:nvPr/>
        </p:nvSpPr>
        <p:spPr>
          <a:xfrm>
            <a:off x="1591021" y="4272559"/>
            <a:ext cx="4194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Hypothèses sur l’usage du chariot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13C18BC2-0A6A-F89D-01AE-5D68CEB7251E}"/>
              </a:ext>
            </a:extLst>
          </p:cNvPr>
          <p:cNvSpPr/>
          <p:nvPr/>
        </p:nvSpPr>
        <p:spPr>
          <a:xfrm>
            <a:off x="3881068" y="3391092"/>
            <a:ext cx="255402" cy="24645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7A1C24B-BA23-65BF-9EF0-DE4023F78A95}"/>
              </a:ext>
            </a:extLst>
          </p:cNvPr>
          <p:cNvSpPr/>
          <p:nvPr/>
        </p:nvSpPr>
        <p:spPr>
          <a:xfrm>
            <a:off x="3885080" y="3693800"/>
            <a:ext cx="255402" cy="24645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256A158C-7C63-F792-1DCA-2EE76D5ADE0C}"/>
              </a:ext>
            </a:extLst>
          </p:cNvPr>
          <p:cNvSpPr/>
          <p:nvPr/>
        </p:nvSpPr>
        <p:spPr>
          <a:xfrm>
            <a:off x="3880743" y="4003520"/>
            <a:ext cx="255402" cy="24645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98A9A25-26AB-E9F8-333D-2762A7C30AAE}"/>
              </a:ext>
            </a:extLst>
          </p:cNvPr>
          <p:cNvSpPr txBox="1"/>
          <p:nvPr/>
        </p:nvSpPr>
        <p:spPr>
          <a:xfrm>
            <a:off x="3469602" y="3355617"/>
            <a:ext cx="446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Cas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8694233-0D30-81A9-2B88-2B15A8BA120A}"/>
              </a:ext>
            </a:extLst>
          </p:cNvPr>
          <p:cNvSpPr txBox="1"/>
          <p:nvPr/>
        </p:nvSpPr>
        <p:spPr>
          <a:xfrm>
            <a:off x="3461900" y="3649732"/>
            <a:ext cx="479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Cas</a:t>
            </a:r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6A84FE2-2AD5-23D5-26B1-B85D4BB7125A}"/>
              </a:ext>
            </a:extLst>
          </p:cNvPr>
          <p:cNvSpPr txBox="1"/>
          <p:nvPr/>
        </p:nvSpPr>
        <p:spPr>
          <a:xfrm>
            <a:off x="3460174" y="3954588"/>
            <a:ext cx="442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Cas</a:t>
            </a:r>
            <a:endParaRPr lang="fr-FR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C99E120-6B2A-38D0-5947-EE3E6FAFFB59}"/>
              </a:ext>
            </a:extLst>
          </p:cNvPr>
          <p:cNvSpPr txBox="1"/>
          <p:nvPr/>
        </p:nvSpPr>
        <p:spPr>
          <a:xfrm>
            <a:off x="4157218" y="3363477"/>
            <a:ext cx="1591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Thermique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21791AE-AC3C-8B9B-F940-F25BA55B3472}"/>
              </a:ext>
            </a:extLst>
          </p:cNvPr>
          <p:cNvSpPr txBox="1"/>
          <p:nvPr/>
        </p:nvSpPr>
        <p:spPr>
          <a:xfrm>
            <a:off x="4149358" y="3657280"/>
            <a:ext cx="21071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Electrique (usage France)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BCCCE94-F112-AB82-7D84-F8E6D27DC9BB}"/>
              </a:ext>
            </a:extLst>
          </p:cNvPr>
          <p:cNvSpPr txBox="1"/>
          <p:nvPr/>
        </p:nvSpPr>
        <p:spPr>
          <a:xfrm>
            <a:off x="4150929" y="3960510"/>
            <a:ext cx="2396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Electrique (usage Allemagne)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22E42A3C-8FEF-C311-18A8-2CB7E3142D3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794"/>
          <a:stretch/>
        </p:blipFill>
        <p:spPr>
          <a:xfrm>
            <a:off x="6787991" y="1353982"/>
            <a:ext cx="4478386" cy="2382965"/>
          </a:xfrm>
          <a:prstGeom prst="rect">
            <a:avLst/>
          </a:prstGeom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33ABAF70-A06C-6C02-8462-043EF1885463}"/>
              </a:ext>
            </a:extLst>
          </p:cNvPr>
          <p:cNvSpPr txBox="1"/>
          <p:nvPr/>
        </p:nvSpPr>
        <p:spPr>
          <a:xfrm>
            <a:off x="6933712" y="3717291"/>
            <a:ext cx="8949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Particules fines 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76EC0A7E-53A3-DA95-DD25-4D8A1A2FEBF4}"/>
              </a:ext>
            </a:extLst>
          </p:cNvPr>
          <p:cNvSpPr txBox="1"/>
          <p:nvPr/>
        </p:nvSpPr>
        <p:spPr>
          <a:xfrm>
            <a:off x="7695376" y="3672514"/>
            <a:ext cx="9995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Epuisement des ressources** 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DCCF2A98-0B14-5546-5AE2-FDF8074AB559}"/>
              </a:ext>
            </a:extLst>
          </p:cNvPr>
          <p:cNvSpPr txBox="1"/>
          <p:nvPr/>
        </p:nvSpPr>
        <p:spPr>
          <a:xfrm>
            <a:off x="8401907" y="3653215"/>
            <a:ext cx="824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Changement climatique 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790374FF-68C9-E062-6118-5077EBA88185}"/>
              </a:ext>
            </a:extLst>
          </p:cNvPr>
          <p:cNvSpPr txBox="1"/>
          <p:nvPr/>
        </p:nvSpPr>
        <p:spPr>
          <a:xfrm>
            <a:off x="9060691" y="3717291"/>
            <a:ext cx="7903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2">
                    <a:lumMod val="90000"/>
                  </a:schemeClr>
                </a:solidFill>
              </a:rPr>
              <a:t>Acidification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33FF747-107E-A38D-356F-CE7191603999}"/>
              </a:ext>
            </a:extLst>
          </p:cNvPr>
          <p:cNvSpPr txBox="1"/>
          <p:nvPr/>
        </p:nvSpPr>
        <p:spPr>
          <a:xfrm>
            <a:off x="9726380" y="3714290"/>
            <a:ext cx="3014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2">
                    <a:lumMod val="90000"/>
                  </a:schemeClr>
                </a:solidFill>
              </a:rPr>
              <a:t>Eutrophisation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CCB7F637-AD18-6CC6-B022-3CE8A1DDC3A6}"/>
              </a:ext>
            </a:extLst>
          </p:cNvPr>
          <p:cNvSpPr txBox="1"/>
          <p:nvPr/>
        </p:nvSpPr>
        <p:spPr>
          <a:xfrm>
            <a:off x="10454070" y="3715813"/>
            <a:ext cx="1247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Score unique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DF49B7F6-30A3-6181-2B2D-CED312A666DF}"/>
              </a:ext>
            </a:extLst>
          </p:cNvPr>
          <p:cNvSpPr txBox="1"/>
          <p:nvPr/>
        </p:nvSpPr>
        <p:spPr>
          <a:xfrm>
            <a:off x="11213109" y="1670537"/>
            <a:ext cx="1197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Utilisation</a:t>
            </a:r>
            <a:endParaRPr lang="fr-FR" sz="1200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D44CE29C-F3B3-8FA9-4161-F93C2460C334}"/>
              </a:ext>
            </a:extLst>
          </p:cNvPr>
          <p:cNvSpPr txBox="1"/>
          <p:nvPr/>
        </p:nvSpPr>
        <p:spPr>
          <a:xfrm>
            <a:off x="11238532" y="2671554"/>
            <a:ext cx="1192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CC99"/>
                </a:solidFill>
              </a:rPr>
              <a:t>Matières premières</a:t>
            </a:r>
            <a:endParaRPr lang="fr-FR" sz="1200" dirty="0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6B3632BB-400C-55C7-BF72-5D0C0F87BA4B}"/>
              </a:ext>
            </a:extLst>
          </p:cNvPr>
          <p:cNvSpPr txBox="1"/>
          <p:nvPr/>
        </p:nvSpPr>
        <p:spPr>
          <a:xfrm>
            <a:off x="11213109" y="2190915"/>
            <a:ext cx="920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C00000"/>
                </a:solidFill>
              </a:rPr>
              <a:t>Fabrication</a:t>
            </a:r>
            <a:endParaRPr lang="fr-FR" sz="1200" dirty="0"/>
          </a:p>
        </p:txBody>
      </p: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E6E9467B-136E-BE02-704B-329803B63ECC}"/>
              </a:ext>
            </a:extLst>
          </p:cNvPr>
          <p:cNvCxnSpPr>
            <a:cxnSpLocks/>
            <a:stCxn id="59" idx="1"/>
          </p:cNvCxnSpPr>
          <p:nvPr/>
        </p:nvCxnSpPr>
        <p:spPr>
          <a:xfrm flipH="1">
            <a:off x="11044083" y="2902387"/>
            <a:ext cx="194449" cy="117413"/>
          </a:xfrm>
          <a:prstGeom prst="straightConnector1">
            <a:avLst/>
          </a:prstGeom>
          <a:ln>
            <a:solidFill>
              <a:srgbClr val="00CC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3C1D4E98-FF80-032E-F376-352344B2E9C5}"/>
              </a:ext>
            </a:extLst>
          </p:cNvPr>
          <p:cNvCxnSpPr>
            <a:cxnSpLocks/>
            <a:stCxn id="60" idx="2"/>
          </p:cNvCxnSpPr>
          <p:nvPr/>
        </p:nvCxnSpPr>
        <p:spPr>
          <a:xfrm flipH="1">
            <a:off x="11046827" y="2467914"/>
            <a:ext cx="626549" cy="2772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1F688848-FA64-9472-1184-B8157FAE1016}"/>
              </a:ext>
            </a:extLst>
          </p:cNvPr>
          <p:cNvCxnSpPr>
            <a:cxnSpLocks/>
          </p:cNvCxnSpPr>
          <p:nvPr/>
        </p:nvCxnSpPr>
        <p:spPr>
          <a:xfrm flipH="1">
            <a:off x="11085582" y="1913916"/>
            <a:ext cx="322074" cy="199798"/>
          </a:xfrm>
          <a:prstGeom prst="straightConnector1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Connecteur droit avec flèche 1040">
            <a:extLst>
              <a:ext uri="{FF2B5EF4-FFF2-40B4-BE49-F238E27FC236}">
                <a16:creationId xmlns:a16="http://schemas.microsoft.com/office/drawing/2014/main" id="{85324B5B-4FAC-A3F2-0A2E-00202802BFC7}"/>
              </a:ext>
            </a:extLst>
          </p:cNvPr>
          <p:cNvCxnSpPr/>
          <p:nvPr/>
        </p:nvCxnSpPr>
        <p:spPr>
          <a:xfrm>
            <a:off x="7371761" y="1670537"/>
            <a:ext cx="254524" cy="1349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2" name="Connecteur droit avec flèche 1041">
            <a:extLst>
              <a:ext uri="{FF2B5EF4-FFF2-40B4-BE49-F238E27FC236}">
                <a16:creationId xmlns:a16="http://schemas.microsoft.com/office/drawing/2014/main" id="{50B85913-F371-1927-74C7-B400CFF66DBE}"/>
              </a:ext>
            </a:extLst>
          </p:cNvPr>
          <p:cNvCxnSpPr>
            <a:cxnSpLocks/>
          </p:cNvCxnSpPr>
          <p:nvPr/>
        </p:nvCxnSpPr>
        <p:spPr>
          <a:xfrm flipV="1">
            <a:off x="7839601" y="1892298"/>
            <a:ext cx="131472" cy="10985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5" name="Connecteur droit avec flèche 1044">
            <a:extLst>
              <a:ext uri="{FF2B5EF4-FFF2-40B4-BE49-F238E27FC236}">
                <a16:creationId xmlns:a16="http://schemas.microsoft.com/office/drawing/2014/main" id="{B49CB977-12D6-DD1F-8E41-F5A112D2EBF9}"/>
              </a:ext>
            </a:extLst>
          </p:cNvPr>
          <p:cNvCxnSpPr>
            <a:cxnSpLocks/>
          </p:cNvCxnSpPr>
          <p:nvPr/>
        </p:nvCxnSpPr>
        <p:spPr>
          <a:xfrm>
            <a:off x="10709535" y="1452482"/>
            <a:ext cx="193571" cy="638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0" name="Ellipse 1049">
            <a:extLst>
              <a:ext uri="{FF2B5EF4-FFF2-40B4-BE49-F238E27FC236}">
                <a16:creationId xmlns:a16="http://schemas.microsoft.com/office/drawing/2014/main" id="{7540A0C4-14F0-3485-C4BA-9C029AB85FFA}"/>
              </a:ext>
            </a:extLst>
          </p:cNvPr>
          <p:cNvSpPr/>
          <p:nvPr/>
        </p:nvSpPr>
        <p:spPr>
          <a:xfrm>
            <a:off x="7150577" y="4340594"/>
            <a:ext cx="255402" cy="24645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051" name="Ellipse 1050">
            <a:extLst>
              <a:ext uri="{FF2B5EF4-FFF2-40B4-BE49-F238E27FC236}">
                <a16:creationId xmlns:a16="http://schemas.microsoft.com/office/drawing/2014/main" id="{16A4E603-5B3E-E1ED-CF37-66B6D7742254}"/>
              </a:ext>
            </a:extLst>
          </p:cNvPr>
          <p:cNvSpPr/>
          <p:nvPr/>
        </p:nvSpPr>
        <p:spPr>
          <a:xfrm>
            <a:off x="7852474" y="4340595"/>
            <a:ext cx="255402" cy="24645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52" name="Ellipse 1051">
            <a:extLst>
              <a:ext uri="{FF2B5EF4-FFF2-40B4-BE49-F238E27FC236}">
                <a16:creationId xmlns:a16="http://schemas.microsoft.com/office/drawing/2014/main" id="{643F80CE-0483-1FF2-FB3F-AF5173657414}"/>
              </a:ext>
            </a:extLst>
          </p:cNvPr>
          <p:cNvSpPr/>
          <p:nvPr/>
        </p:nvSpPr>
        <p:spPr>
          <a:xfrm>
            <a:off x="8201435" y="4340594"/>
            <a:ext cx="255402" cy="24645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C</a:t>
            </a:r>
          </a:p>
        </p:txBody>
      </p:sp>
      <p:cxnSp>
        <p:nvCxnSpPr>
          <p:cNvPr id="1061" name="Connecteur droit avec flèche 1060">
            <a:extLst>
              <a:ext uri="{FF2B5EF4-FFF2-40B4-BE49-F238E27FC236}">
                <a16:creationId xmlns:a16="http://schemas.microsoft.com/office/drawing/2014/main" id="{1CE75FFA-0E34-86FC-54EB-964C36A6B135}"/>
              </a:ext>
            </a:extLst>
          </p:cNvPr>
          <p:cNvCxnSpPr>
            <a:cxnSpLocks/>
          </p:cNvCxnSpPr>
          <p:nvPr/>
        </p:nvCxnSpPr>
        <p:spPr>
          <a:xfrm>
            <a:off x="7456995" y="4443166"/>
            <a:ext cx="3529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6" name="ZoneTexte 1065">
            <a:extLst>
              <a:ext uri="{FF2B5EF4-FFF2-40B4-BE49-F238E27FC236}">
                <a16:creationId xmlns:a16="http://schemas.microsoft.com/office/drawing/2014/main" id="{A1DDECAD-02D9-0681-E9D9-9AF6CEF83B53}"/>
              </a:ext>
            </a:extLst>
          </p:cNvPr>
          <p:cNvSpPr txBox="1"/>
          <p:nvPr/>
        </p:nvSpPr>
        <p:spPr>
          <a:xfrm>
            <a:off x="7018230" y="4628650"/>
            <a:ext cx="2864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Transfert d’impacts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778312AB-6BDB-67C1-95B9-BCAEE0ABF08A}"/>
              </a:ext>
            </a:extLst>
          </p:cNvPr>
          <p:cNvSpPr/>
          <p:nvPr/>
        </p:nvSpPr>
        <p:spPr>
          <a:xfrm>
            <a:off x="6901945" y="4978943"/>
            <a:ext cx="2295142" cy="14136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300" u="sng" dirty="0">
                <a:solidFill>
                  <a:schemeClr val="tx1"/>
                </a:solidFill>
              </a:rPr>
              <a:t>Catégories d’impact</a:t>
            </a:r>
          </a:p>
          <a:p>
            <a:r>
              <a:rPr lang="fr-FR" sz="1300" dirty="0">
                <a:solidFill>
                  <a:schemeClr val="tx1"/>
                </a:solidFill>
              </a:rPr>
              <a:t>         </a:t>
            </a:r>
            <a:r>
              <a:rPr lang="fr-FR" sz="1300" dirty="0">
                <a:solidFill>
                  <a:srgbClr val="00B050"/>
                </a:solidFill>
              </a:rPr>
              <a:t>Particules fines</a:t>
            </a:r>
          </a:p>
          <a:p>
            <a:r>
              <a:rPr lang="fr-FR" sz="1300" dirty="0">
                <a:solidFill>
                  <a:srgbClr val="00B050"/>
                </a:solidFill>
              </a:rPr>
              <a:t>         Changement climatique</a:t>
            </a:r>
          </a:p>
          <a:p>
            <a:r>
              <a:rPr lang="fr-FR" sz="1300" dirty="0">
                <a:solidFill>
                  <a:schemeClr val="tx1"/>
                </a:solidFill>
              </a:rPr>
              <a:t>         </a:t>
            </a:r>
            <a:r>
              <a:rPr lang="fr-FR" sz="1300" dirty="0">
                <a:solidFill>
                  <a:srgbClr val="FF0000"/>
                </a:solidFill>
              </a:rPr>
              <a:t>Epuisement ressources**</a:t>
            </a:r>
          </a:p>
          <a:p>
            <a:pPr marL="171450" indent="-171450">
              <a:buClr>
                <a:srgbClr val="00B0D5"/>
              </a:buClr>
              <a:buFont typeface="Arial" panose="020B0604020202020204" pitchFamily="34" charset="0"/>
              <a:buChar char="•"/>
            </a:pPr>
            <a:r>
              <a:rPr lang="fr-FR" sz="1300" u="sng" dirty="0">
                <a:solidFill>
                  <a:schemeClr val="tx1"/>
                </a:solidFill>
              </a:rPr>
              <a:t>Phases du cycle de vie</a:t>
            </a:r>
          </a:p>
          <a:p>
            <a:r>
              <a:rPr lang="fr-FR" sz="1300" dirty="0">
                <a:solidFill>
                  <a:schemeClr val="tx1"/>
                </a:solidFill>
              </a:rPr>
              <a:t>         </a:t>
            </a:r>
            <a:r>
              <a:rPr lang="fr-FR" sz="1300" dirty="0">
                <a:solidFill>
                  <a:srgbClr val="00B050"/>
                </a:solidFill>
              </a:rPr>
              <a:t>Utilisation</a:t>
            </a:r>
          </a:p>
          <a:p>
            <a:r>
              <a:rPr lang="fr-FR" sz="1300" dirty="0">
                <a:solidFill>
                  <a:schemeClr val="tx1"/>
                </a:solidFill>
              </a:rPr>
              <a:t>         </a:t>
            </a:r>
            <a:r>
              <a:rPr lang="fr-FR" sz="1300" dirty="0">
                <a:solidFill>
                  <a:srgbClr val="FF0000"/>
                </a:solidFill>
              </a:rPr>
              <a:t>Matières premières</a:t>
            </a:r>
          </a:p>
        </p:txBody>
      </p:sp>
      <p:cxnSp>
        <p:nvCxnSpPr>
          <p:cNvPr id="1081" name="Connecteur droit avec flèche 1080">
            <a:extLst>
              <a:ext uri="{FF2B5EF4-FFF2-40B4-BE49-F238E27FC236}">
                <a16:creationId xmlns:a16="http://schemas.microsoft.com/office/drawing/2014/main" id="{0FA6E682-296D-6A65-69C7-BFFA20EE0BF2}"/>
              </a:ext>
            </a:extLst>
          </p:cNvPr>
          <p:cNvCxnSpPr>
            <a:cxnSpLocks/>
          </p:cNvCxnSpPr>
          <p:nvPr/>
        </p:nvCxnSpPr>
        <p:spPr>
          <a:xfrm flipV="1">
            <a:off x="7178598" y="5611009"/>
            <a:ext cx="111598" cy="1651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3" name="Connecteur droit avec flèche 1082">
            <a:extLst>
              <a:ext uri="{FF2B5EF4-FFF2-40B4-BE49-F238E27FC236}">
                <a16:creationId xmlns:a16="http://schemas.microsoft.com/office/drawing/2014/main" id="{B541954C-40D0-E499-112F-AC852F451C74}"/>
              </a:ext>
            </a:extLst>
          </p:cNvPr>
          <p:cNvCxnSpPr>
            <a:cxnSpLocks/>
          </p:cNvCxnSpPr>
          <p:nvPr/>
        </p:nvCxnSpPr>
        <p:spPr>
          <a:xfrm flipV="1">
            <a:off x="7163799" y="6162667"/>
            <a:ext cx="111598" cy="1651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4" name="Connecteur droit avec flèche 1083">
            <a:extLst>
              <a:ext uri="{FF2B5EF4-FFF2-40B4-BE49-F238E27FC236}">
                <a16:creationId xmlns:a16="http://schemas.microsoft.com/office/drawing/2014/main" id="{59E205E0-6C06-0FDE-64BD-5126DC922D4A}"/>
              </a:ext>
            </a:extLst>
          </p:cNvPr>
          <p:cNvCxnSpPr>
            <a:cxnSpLocks/>
          </p:cNvCxnSpPr>
          <p:nvPr/>
        </p:nvCxnSpPr>
        <p:spPr>
          <a:xfrm>
            <a:off x="7180581" y="5409889"/>
            <a:ext cx="79793" cy="157079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7" name="Connecteur droit avec flèche 1086">
            <a:extLst>
              <a:ext uri="{FF2B5EF4-FFF2-40B4-BE49-F238E27FC236}">
                <a16:creationId xmlns:a16="http://schemas.microsoft.com/office/drawing/2014/main" id="{9A84C636-51C9-675E-F982-DC527F9813BD}"/>
              </a:ext>
            </a:extLst>
          </p:cNvPr>
          <p:cNvCxnSpPr>
            <a:cxnSpLocks/>
          </p:cNvCxnSpPr>
          <p:nvPr/>
        </p:nvCxnSpPr>
        <p:spPr>
          <a:xfrm>
            <a:off x="7180581" y="5232443"/>
            <a:ext cx="79793" cy="157079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8" name="Connecteur droit avec flèche 1087">
            <a:extLst>
              <a:ext uri="{FF2B5EF4-FFF2-40B4-BE49-F238E27FC236}">
                <a16:creationId xmlns:a16="http://schemas.microsoft.com/office/drawing/2014/main" id="{693C6E82-7063-59B8-8106-E1B705427AA9}"/>
              </a:ext>
            </a:extLst>
          </p:cNvPr>
          <p:cNvCxnSpPr>
            <a:cxnSpLocks/>
          </p:cNvCxnSpPr>
          <p:nvPr/>
        </p:nvCxnSpPr>
        <p:spPr>
          <a:xfrm>
            <a:off x="7198485" y="5971400"/>
            <a:ext cx="79793" cy="157079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10279EDC-9613-E711-41DF-5395670EC3DB}"/>
              </a:ext>
            </a:extLst>
          </p:cNvPr>
          <p:cNvSpPr/>
          <p:nvPr/>
        </p:nvSpPr>
        <p:spPr>
          <a:xfrm>
            <a:off x="10410898" y="1322906"/>
            <a:ext cx="790843" cy="26126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91" name="Image 1090">
            <a:extLst>
              <a:ext uri="{FF2B5EF4-FFF2-40B4-BE49-F238E27FC236}">
                <a16:creationId xmlns:a16="http://schemas.microsoft.com/office/drawing/2014/main" id="{F29A40A9-D4C7-0EC4-14E8-54566203B1F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2341" t="5794"/>
          <a:stretch/>
        </p:blipFill>
        <p:spPr>
          <a:xfrm>
            <a:off x="9555081" y="4218672"/>
            <a:ext cx="790844" cy="2382965"/>
          </a:xfrm>
          <a:prstGeom prst="rect">
            <a:avLst/>
          </a:prstGeom>
        </p:spPr>
      </p:pic>
      <p:sp>
        <p:nvSpPr>
          <p:cNvPr id="1092" name="ZoneTexte 1091">
            <a:extLst>
              <a:ext uri="{FF2B5EF4-FFF2-40B4-BE49-F238E27FC236}">
                <a16:creationId xmlns:a16="http://schemas.microsoft.com/office/drawing/2014/main" id="{8CC001C4-C143-F4A4-062A-B2856B30D469}"/>
              </a:ext>
            </a:extLst>
          </p:cNvPr>
          <p:cNvSpPr txBox="1"/>
          <p:nvPr/>
        </p:nvSpPr>
        <p:spPr>
          <a:xfrm>
            <a:off x="9452629" y="6420572"/>
            <a:ext cx="1247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Score unique</a:t>
            </a:r>
          </a:p>
        </p:txBody>
      </p:sp>
      <p:cxnSp>
        <p:nvCxnSpPr>
          <p:cNvPr id="1093" name="Connecteur droit avec flèche 1092">
            <a:extLst>
              <a:ext uri="{FF2B5EF4-FFF2-40B4-BE49-F238E27FC236}">
                <a16:creationId xmlns:a16="http://schemas.microsoft.com/office/drawing/2014/main" id="{28208942-9DF7-E743-0D43-74F21E15FB7F}"/>
              </a:ext>
            </a:extLst>
          </p:cNvPr>
          <p:cNvCxnSpPr>
            <a:cxnSpLocks/>
          </p:cNvCxnSpPr>
          <p:nvPr/>
        </p:nvCxnSpPr>
        <p:spPr>
          <a:xfrm>
            <a:off x="9817736" y="4306708"/>
            <a:ext cx="193571" cy="638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95" name="Graphique 1094" descr="Avertissement avec un remplissage uni">
            <a:extLst>
              <a:ext uri="{FF2B5EF4-FFF2-40B4-BE49-F238E27FC236}">
                <a16:creationId xmlns:a16="http://schemas.microsoft.com/office/drawing/2014/main" id="{CC232EF2-D135-F774-FE26-43E069C491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01242" y="4536123"/>
            <a:ext cx="457200" cy="457200"/>
          </a:xfrm>
          <a:prstGeom prst="rect">
            <a:avLst/>
          </a:prstGeom>
        </p:spPr>
      </p:pic>
      <p:sp>
        <p:nvSpPr>
          <p:cNvPr id="1096" name="Accolade fermante 1095">
            <a:extLst>
              <a:ext uri="{FF2B5EF4-FFF2-40B4-BE49-F238E27FC236}">
                <a16:creationId xmlns:a16="http://schemas.microsoft.com/office/drawing/2014/main" id="{766BF9B2-BF5D-93DE-1195-8D35AA29BC3E}"/>
              </a:ext>
            </a:extLst>
          </p:cNvPr>
          <p:cNvSpPr/>
          <p:nvPr/>
        </p:nvSpPr>
        <p:spPr>
          <a:xfrm>
            <a:off x="10253980" y="4387735"/>
            <a:ext cx="551833" cy="1831075"/>
          </a:xfrm>
          <a:prstGeom prst="rightBrace">
            <a:avLst>
              <a:gd name="adj1" fmla="val 25416"/>
              <a:gd name="adj2" fmla="val 49485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7" name="Ellipse 1096">
            <a:extLst>
              <a:ext uri="{FF2B5EF4-FFF2-40B4-BE49-F238E27FC236}">
                <a16:creationId xmlns:a16="http://schemas.microsoft.com/office/drawing/2014/main" id="{626BB910-B39F-DDC5-FD38-B1F5CF743638}"/>
              </a:ext>
            </a:extLst>
          </p:cNvPr>
          <p:cNvSpPr/>
          <p:nvPr/>
        </p:nvSpPr>
        <p:spPr>
          <a:xfrm>
            <a:off x="11240589" y="4348904"/>
            <a:ext cx="255402" cy="24645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B050"/>
                </a:solidFill>
              </a:rPr>
              <a:t>B</a:t>
            </a:r>
          </a:p>
        </p:txBody>
      </p:sp>
      <p:sp>
        <p:nvSpPr>
          <p:cNvPr id="1098" name="ZoneTexte 1097">
            <a:extLst>
              <a:ext uri="{FF2B5EF4-FFF2-40B4-BE49-F238E27FC236}">
                <a16:creationId xmlns:a16="http://schemas.microsoft.com/office/drawing/2014/main" id="{8BB8E8E8-D03A-C5EB-2EDB-5C9BE3C31A70}"/>
              </a:ext>
            </a:extLst>
          </p:cNvPr>
          <p:cNvSpPr txBox="1"/>
          <p:nvPr/>
        </p:nvSpPr>
        <p:spPr>
          <a:xfrm>
            <a:off x="10710600" y="4616612"/>
            <a:ext cx="1367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Au global sur le score unique, le chariot électrique utilisé en France est meilleur</a:t>
            </a:r>
          </a:p>
        </p:txBody>
      </p:sp>
      <p:pic>
        <p:nvPicPr>
          <p:cNvPr id="1100" name="Graphique 1099" descr="Éclair avec un remplissage uni">
            <a:extLst>
              <a:ext uri="{FF2B5EF4-FFF2-40B4-BE49-F238E27FC236}">
                <a16:creationId xmlns:a16="http://schemas.microsoft.com/office/drawing/2014/main" id="{1CBF9E78-551A-2446-B1C1-32E9BF484A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878457" y="6015593"/>
            <a:ext cx="517315" cy="517315"/>
          </a:xfrm>
          <a:prstGeom prst="rect">
            <a:avLst/>
          </a:prstGeom>
        </p:spPr>
      </p:pic>
      <p:pic>
        <p:nvPicPr>
          <p:cNvPr id="1102" name="Image 1101">
            <a:extLst>
              <a:ext uri="{FF2B5EF4-FFF2-40B4-BE49-F238E27FC236}">
                <a16:creationId xmlns:a16="http://schemas.microsoft.com/office/drawing/2014/main" id="{B896A021-2D72-58CE-6EF8-EA5C6EEAF5B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21477" b="22203"/>
          <a:stretch/>
        </p:blipFill>
        <p:spPr>
          <a:xfrm>
            <a:off x="11336888" y="6032827"/>
            <a:ext cx="423704" cy="260900"/>
          </a:xfrm>
          <a:prstGeom prst="rect">
            <a:avLst/>
          </a:prstGeom>
        </p:spPr>
      </p:pic>
      <p:cxnSp>
        <p:nvCxnSpPr>
          <p:cNvPr id="1103" name="Connecteur droit avec flèche 1102">
            <a:extLst>
              <a:ext uri="{FF2B5EF4-FFF2-40B4-BE49-F238E27FC236}">
                <a16:creationId xmlns:a16="http://schemas.microsoft.com/office/drawing/2014/main" id="{14D74D69-2F9F-CF07-CC40-10F54B33F22E}"/>
              </a:ext>
            </a:extLst>
          </p:cNvPr>
          <p:cNvCxnSpPr>
            <a:cxnSpLocks/>
          </p:cNvCxnSpPr>
          <p:nvPr/>
        </p:nvCxnSpPr>
        <p:spPr>
          <a:xfrm>
            <a:off x="8742932" y="1482866"/>
            <a:ext cx="193571" cy="638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5" name="Connecteur droit 1104">
            <a:extLst>
              <a:ext uri="{FF2B5EF4-FFF2-40B4-BE49-F238E27FC236}">
                <a16:creationId xmlns:a16="http://schemas.microsoft.com/office/drawing/2014/main" id="{2E372E99-BDE2-D075-9445-D8098891C766}"/>
              </a:ext>
            </a:extLst>
          </p:cNvPr>
          <p:cNvCxnSpPr/>
          <p:nvPr/>
        </p:nvCxnSpPr>
        <p:spPr>
          <a:xfrm flipH="1">
            <a:off x="8135610" y="4370606"/>
            <a:ext cx="52731" cy="2034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05E1BEE-2D93-8AD8-240F-0BE93ED1B996}"/>
              </a:ext>
            </a:extLst>
          </p:cNvPr>
          <p:cNvSpPr/>
          <p:nvPr/>
        </p:nvSpPr>
        <p:spPr>
          <a:xfrm>
            <a:off x="1583880" y="4556947"/>
            <a:ext cx="3813377" cy="282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Etude basée sur </a:t>
            </a:r>
            <a:r>
              <a:rPr lang="fr-FR" sz="1200" b="1" dirty="0">
                <a:solidFill>
                  <a:schemeClr val="tx1"/>
                </a:solidFill>
              </a:rPr>
              <a:t>10 000 heures </a:t>
            </a:r>
            <a:r>
              <a:rPr lang="fr-FR" sz="1200" dirty="0">
                <a:solidFill>
                  <a:schemeClr val="tx1"/>
                </a:solidFill>
              </a:rPr>
              <a:t>d’usage :</a:t>
            </a:r>
          </a:p>
        </p:txBody>
      </p:sp>
    </p:spTree>
    <p:extLst>
      <p:ext uri="{BB962C8B-B14F-4D97-AF65-F5344CB8AC3E}">
        <p14:creationId xmlns:p14="http://schemas.microsoft.com/office/powerpoint/2010/main" val="5498871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2339</TotalTime>
  <Words>361</Words>
  <Application>Microsoft Office PowerPoint</Application>
  <PresentationFormat>Grand écran</PresentationFormat>
  <Paragraphs>84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Google Sans</vt:lpstr>
      <vt:lpstr>Myriad Pro</vt:lpstr>
      <vt:lpstr>Verdana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Derambure Eric</dc:creator>
  <cp:lastModifiedBy>Berthault Morgane</cp:lastModifiedBy>
  <cp:revision>73</cp:revision>
  <cp:lastPrinted>2023-01-23T15:31:59Z</cp:lastPrinted>
  <dcterms:created xsi:type="dcterms:W3CDTF">2023-01-23T13:46:31Z</dcterms:created>
  <dcterms:modified xsi:type="dcterms:W3CDTF">2024-06-21T15:30:25Z</dcterms:modified>
</cp:coreProperties>
</file>